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7" r:id="rId7"/>
    <p:sldId id="261" r:id="rId8"/>
    <p:sldId id="262" r:id="rId9"/>
    <p:sldId id="264" r:id="rId10"/>
    <p:sldId id="269" r:id="rId11"/>
    <p:sldId id="268"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031" autoAdjust="0"/>
  </p:normalViewPr>
  <p:slideViewPr>
    <p:cSldViewPr snapToGrid="0">
      <p:cViewPr varScale="1">
        <p:scale>
          <a:sx n="58" d="100"/>
          <a:sy n="58" d="100"/>
        </p:scale>
        <p:origin x="98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A6ACE2-D7CE-4F1D-833F-23234FD1EB43}" type="datetimeFigureOut">
              <a:rPr lang="en-US" smtClean="0"/>
              <a:t>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6CB034-2460-4B89-9635-DB141ECB213E}" type="slidenum">
              <a:rPr lang="en-US" smtClean="0"/>
              <a:t>‹#›</a:t>
            </a:fld>
            <a:endParaRPr lang="en-US"/>
          </a:p>
        </p:txBody>
      </p:sp>
    </p:spTree>
    <p:extLst>
      <p:ext uri="{BB962C8B-B14F-4D97-AF65-F5344CB8AC3E}">
        <p14:creationId xmlns:p14="http://schemas.microsoft.com/office/powerpoint/2010/main" val="3933715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Sentara Healthcare, a non-profit healthcare system serving North Carolina and Virginia, began a patient safety initiative in 2014 focused on preventable patient falls and used technology to maximize the effectiveness of the initiative. Specifically, their goals were to reduce the number of falls per 1,000 patient days and the number of falls that resulted in injurie</a:t>
            </a:r>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2</a:t>
            </a:fld>
            <a:endParaRPr lang="en-US"/>
          </a:p>
        </p:txBody>
      </p:sp>
    </p:spTree>
    <p:extLst>
      <p:ext uri="{BB962C8B-B14F-4D97-AF65-F5344CB8AC3E}">
        <p14:creationId xmlns:p14="http://schemas.microsoft.com/office/powerpoint/2010/main" val="1064690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Fall prevention involves management of the risk factors and optimizing the healthcare design and environment. Some of these risk factors include frequent toilet visits, medication side effects, or problems with walking and transfers. The fall prevention protocol is an interdisciplinary approach; it requires the active engagement of several individuals involved in providing care to the patient.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3</a:t>
            </a:fld>
            <a:endParaRPr lang="en-US"/>
          </a:p>
        </p:txBody>
      </p:sp>
    </p:spTree>
    <p:extLst>
      <p:ext uri="{BB962C8B-B14F-4D97-AF65-F5344CB8AC3E}">
        <p14:creationId xmlns:p14="http://schemas.microsoft.com/office/powerpoint/2010/main" val="3610405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monitoring prevent patient falls by observing patients and acting on high-risk events. Through remote monitoring the hospital staff can observe the activities of multiple high-risk patients from a central location. Since its introduction in the facility, falls in the brain injury unit has decreased by 33 percent and now averages 6.87 falls per 1000 patient days in a year (Spear, 2016). The technology has served its purpose of reducing patient falls and improving outcomes.</a:t>
            </a:r>
          </a:p>
          <a:p>
            <a:r>
              <a:rPr lang="en-US" dirty="0" smtClean="0"/>
              <a:t>However, a further probe is necessary to evaluate the  total number of monitored patients and the prevalence of on-monitor falls.</a:t>
            </a:r>
          </a:p>
          <a:p>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5</a:t>
            </a:fld>
            <a:endParaRPr lang="en-US"/>
          </a:p>
        </p:txBody>
      </p:sp>
    </p:spTree>
    <p:extLst>
      <p:ext uri="{BB962C8B-B14F-4D97-AF65-F5344CB8AC3E}">
        <p14:creationId xmlns:p14="http://schemas.microsoft.com/office/powerpoint/2010/main" val="1752288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Virtual sitter technology installed on mobile cart and positioned at the foot of the patient’s bed (</a:t>
            </a:r>
            <a:r>
              <a:rPr lang="en-US" sz="1200" dirty="0" smtClean="0">
                <a:latin typeface="Constantia" panose="02030602050306030303" pitchFamily="18" charset="0"/>
              </a:rPr>
              <a:t>McCurley &amp; Pittman,</a:t>
            </a:r>
            <a:r>
              <a:rPr lang="en-US" sz="1200" baseline="0" dirty="0" smtClean="0">
                <a:latin typeface="Constantia" panose="02030602050306030303" pitchFamily="18" charset="0"/>
              </a:rPr>
              <a:t> 2014)</a:t>
            </a:r>
            <a:r>
              <a:rPr lang="en-US" dirty="0" smtClean="0"/>
              <a:t>.</a:t>
            </a:r>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6</a:t>
            </a:fld>
            <a:endParaRPr lang="en-US"/>
          </a:p>
        </p:txBody>
      </p:sp>
    </p:spTree>
    <p:extLst>
      <p:ext uri="{BB962C8B-B14F-4D97-AF65-F5344CB8AC3E}">
        <p14:creationId xmlns:p14="http://schemas.microsoft.com/office/powerpoint/2010/main" val="3895748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comparing various solutions, Sentara partnered with CipherHealth to implement CipherRounds. With CipherRounds, nurses at Sentara were able to both create and integrate a fall prevention specific rounding script. The script helped nurses identify fall risks through environmental assets such as a missing yellow armband or a fall mat. If an issue was identified, an automatic alert was sent to the appropriate staff for resolution.</a:t>
            </a:r>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7</a:t>
            </a:fld>
            <a:endParaRPr lang="en-US"/>
          </a:p>
        </p:txBody>
      </p:sp>
    </p:spTree>
    <p:extLst>
      <p:ext uri="{BB962C8B-B14F-4D97-AF65-F5344CB8AC3E}">
        <p14:creationId xmlns:p14="http://schemas.microsoft.com/office/powerpoint/2010/main" val="988135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immediacy of the alerts from the technology significantly enhances the response time of the nursing staff , thereby minimizing fall rates. Within a few months of installing this technology, Sentara saw a 78 percent decrease in fall rates while those causing injury reduced by 85 percent (Romano, 2020). With the help of this technology, fall prevention  is feasible regardless of patient population of staff size.</a:t>
            </a:r>
          </a:p>
          <a:p>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8</a:t>
            </a:fld>
            <a:endParaRPr lang="en-US"/>
          </a:p>
        </p:txBody>
      </p:sp>
    </p:spTree>
    <p:extLst>
      <p:ext uri="{BB962C8B-B14F-4D97-AF65-F5344CB8AC3E}">
        <p14:creationId xmlns:p14="http://schemas.microsoft.com/office/powerpoint/2010/main" val="3384141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healthcare facility  design and environment does not foster the reduction of fall rates. The toilets are far from the patient beds and this could be a risk factor for patients falling. The patient bed room design should be modulated for easy visibility from the nursing station. Assistive environmental features for ambulation could also help reduce the fall rates.</a:t>
            </a:r>
          </a:p>
          <a:p>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9</a:t>
            </a:fld>
            <a:endParaRPr lang="en-US"/>
          </a:p>
        </p:txBody>
      </p:sp>
    </p:spTree>
    <p:extLst>
      <p:ext uri="{BB962C8B-B14F-4D97-AF65-F5344CB8AC3E}">
        <p14:creationId xmlns:p14="http://schemas.microsoft.com/office/powerpoint/2010/main" val="170328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assistive environmental features that should be installed include secure guardrails and handrails in corridors and bathrooms. commercial-grade carpets could also help in fall prevention; they help in the stability of the patients while moving around at a time when they are a frail. Sensors should also be installed in the patient beds so that the nursing staff can be alerted when high-risk patient makes a movement.</a:t>
            </a:r>
          </a:p>
          <a:p>
            <a:endParaRPr lang="en-US" dirty="0"/>
          </a:p>
        </p:txBody>
      </p:sp>
      <p:sp>
        <p:nvSpPr>
          <p:cNvPr id="4" name="Slide Number Placeholder 3"/>
          <p:cNvSpPr>
            <a:spLocks noGrp="1"/>
          </p:cNvSpPr>
          <p:nvPr>
            <p:ph type="sldNum" sz="quarter" idx="10"/>
          </p:nvPr>
        </p:nvSpPr>
        <p:spPr/>
        <p:txBody>
          <a:bodyPr/>
          <a:lstStyle/>
          <a:p>
            <a:fld id="{8B6CB034-2460-4B89-9635-DB141ECB213E}" type="slidenum">
              <a:rPr lang="en-US" smtClean="0"/>
              <a:t>10</a:t>
            </a:fld>
            <a:endParaRPr lang="en-US"/>
          </a:p>
        </p:txBody>
      </p:sp>
    </p:spTree>
    <p:extLst>
      <p:ext uri="{BB962C8B-B14F-4D97-AF65-F5344CB8AC3E}">
        <p14:creationId xmlns:p14="http://schemas.microsoft.com/office/powerpoint/2010/main" val="3248921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2/7/2021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262" y="1564025"/>
            <a:ext cx="9790546" cy="1646302"/>
          </a:xfrm>
        </p:spPr>
        <p:txBody>
          <a:bodyPr/>
          <a:lstStyle/>
          <a:p>
            <a:pPr algn="ctr"/>
            <a:r>
              <a:rPr lang="en-US" sz="3600" dirty="0" smtClean="0">
                <a:solidFill>
                  <a:srgbClr val="00B050"/>
                </a:solidFill>
                <a:latin typeface="Constantia" panose="02030602050306030303" pitchFamily="18" charset="0"/>
              </a:rPr>
              <a:t>Technology Used in Fall Prevention Protocol  </a:t>
            </a:r>
            <a:endParaRPr lang="en-US" sz="3600" dirty="0">
              <a:solidFill>
                <a:srgbClr val="00B050"/>
              </a:solidFill>
              <a:latin typeface="Constantia" panose="02030602050306030303" pitchFamily="18" charset="0"/>
            </a:endParaRPr>
          </a:p>
        </p:txBody>
      </p:sp>
      <p:sp>
        <p:nvSpPr>
          <p:cNvPr id="3" name="Subtitle 2"/>
          <p:cNvSpPr>
            <a:spLocks noGrp="1"/>
          </p:cNvSpPr>
          <p:nvPr>
            <p:ph type="subTitle" idx="1"/>
          </p:nvPr>
        </p:nvSpPr>
        <p:spPr>
          <a:xfrm>
            <a:off x="1507067" y="3358105"/>
            <a:ext cx="7766936" cy="1703422"/>
          </a:xfrm>
        </p:spPr>
        <p:txBody>
          <a:bodyPr>
            <a:noAutofit/>
          </a:bodyPr>
          <a:lstStyle/>
          <a:p>
            <a:pPr algn="ctr"/>
            <a:r>
              <a:rPr lang="en-US" sz="2400" dirty="0" smtClean="0">
                <a:solidFill>
                  <a:srgbClr val="00B050"/>
                </a:solidFill>
                <a:latin typeface="Constantia" panose="02030602050306030303" pitchFamily="18" charset="0"/>
              </a:rPr>
              <a:t>Name</a:t>
            </a:r>
          </a:p>
          <a:p>
            <a:pPr algn="ctr"/>
            <a:r>
              <a:rPr lang="en-US" sz="2400" dirty="0" smtClean="0">
                <a:solidFill>
                  <a:srgbClr val="00B050"/>
                </a:solidFill>
                <a:latin typeface="Constantia" panose="02030602050306030303" pitchFamily="18" charset="0"/>
              </a:rPr>
              <a:t>Course </a:t>
            </a:r>
          </a:p>
          <a:p>
            <a:pPr algn="ctr"/>
            <a:r>
              <a:rPr lang="en-US" sz="2400" dirty="0" smtClean="0">
                <a:solidFill>
                  <a:srgbClr val="00B050"/>
                </a:solidFill>
                <a:latin typeface="Constantia" panose="02030602050306030303" pitchFamily="18" charset="0"/>
              </a:rPr>
              <a:t>Institution of Affiliation</a:t>
            </a:r>
          </a:p>
        </p:txBody>
      </p:sp>
    </p:spTree>
    <p:extLst>
      <p:ext uri="{BB962C8B-B14F-4D97-AF65-F5344CB8AC3E}">
        <p14:creationId xmlns:p14="http://schemas.microsoft.com/office/powerpoint/2010/main" val="1995331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62" y="314037"/>
            <a:ext cx="8596668" cy="775855"/>
          </a:xfrm>
        </p:spPr>
        <p:txBody>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83127" y="1089892"/>
            <a:ext cx="12108873" cy="5768107"/>
          </a:xfrm>
        </p:spPr>
        <p:txBody>
          <a:bodyPr>
            <a:normAutofit/>
          </a:bodyPr>
          <a:lstStyle/>
          <a:p>
            <a:pPr>
              <a:lnSpc>
                <a:spcPct val="150000"/>
              </a:lnSpc>
              <a:buFont typeface="Wingdings" panose="05000000000000000000" pitchFamily="2" charset="2"/>
              <a:buChar char="Ø"/>
            </a:pPr>
            <a:r>
              <a:rPr lang="en-US" sz="2400" dirty="0" smtClean="0">
                <a:latin typeface="Constantia" panose="02030602050306030303" pitchFamily="18" charset="0"/>
              </a:rPr>
              <a:t>Sentara Healthcare is healthcare system serving Virginia and North Carolina.</a:t>
            </a:r>
          </a:p>
          <a:p>
            <a:pPr>
              <a:lnSpc>
                <a:spcPct val="150000"/>
              </a:lnSpc>
              <a:buFont typeface="Wingdings" panose="05000000000000000000" pitchFamily="2" charset="2"/>
              <a:buChar char="Ø"/>
            </a:pPr>
            <a:r>
              <a:rPr lang="en-US" sz="2400" dirty="0" smtClean="0">
                <a:latin typeface="Constantia" panose="02030602050306030303" pitchFamily="18" charset="0"/>
              </a:rPr>
              <a:t>It has a patient safety initiative to reduce  patient fall rates through the adoption of technology.</a:t>
            </a:r>
            <a:endParaRPr lang="en-US" sz="2400" dirty="0" smtClean="0">
              <a:latin typeface="Constantia" panose="02030602050306030303" pitchFamily="18" charset="0"/>
            </a:endParaRPr>
          </a:p>
          <a:p>
            <a:pPr>
              <a:lnSpc>
                <a:spcPct val="150000"/>
              </a:lnSpc>
              <a:buFont typeface="Wingdings" panose="05000000000000000000" pitchFamily="2" charset="2"/>
              <a:buChar char="Ø"/>
            </a:pPr>
            <a:r>
              <a:rPr lang="en-US" sz="2400" dirty="0" smtClean="0">
                <a:latin typeface="Constantia" panose="02030602050306030303" pitchFamily="18" charset="0"/>
              </a:rPr>
              <a:t>Fall prevention has been one of the protocols to improve patient outcomes in this facility.</a:t>
            </a:r>
          </a:p>
          <a:p>
            <a:pPr>
              <a:lnSpc>
                <a:spcPct val="150000"/>
              </a:lnSpc>
              <a:buFont typeface="Wingdings" panose="05000000000000000000" pitchFamily="2" charset="2"/>
              <a:buChar char="Ø"/>
            </a:pPr>
            <a:r>
              <a:rPr lang="en-US" sz="2400" dirty="0" smtClean="0">
                <a:latin typeface="Constantia" panose="02030602050306030303" pitchFamily="18" charset="0"/>
              </a:rPr>
              <a:t>There are over 700,000 patient falls in the united states each year (Ganz</a:t>
            </a:r>
            <a:r>
              <a:rPr lang="en-US" sz="2400" dirty="0">
                <a:latin typeface="Constantia" panose="02030602050306030303" pitchFamily="18" charset="0"/>
              </a:rPr>
              <a:t> </a:t>
            </a:r>
            <a:r>
              <a:rPr lang="en-US" sz="2400" dirty="0" smtClean="0">
                <a:latin typeface="Constantia" panose="02030602050306030303" pitchFamily="18" charset="0"/>
              </a:rPr>
              <a:t>et al., 2013).</a:t>
            </a:r>
          </a:p>
          <a:p>
            <a:pPr>
              <a:lnSpc>
                <a:spcPct val="150000"/>
              </a:lnSpc>
              <a:buFont typeface="Wingdings" panose="05000000000000000000" pitchFamily="2" charset="2"/>
              <a:buChar char="Ø"/>
            </a:pPr>
            <a:r>
              <a:rPr lang="en-US" sz="2400" dirty="0" smtClean="0">
                <a:latin typeface="Constantia" panose="02030602050306030303" pitchFamily="18" charset="0"/>
              </a:rPr>
              <a:t>The falls cause internal bleeding, lacerations, or fractures and cause an increase in health utilization.</a:t>
            </a:r>
          </a:p>
          <a:p>
            <a:pPr>
              <a:lnSpc>
                <a:spcPct val="150000"/>
              </a:lnSpc>
              <a:buFont typeface="Wingdings" panose="05000000000000000000" pitchFamily="2" charset="2"/>
              <a:buChar char="Ø"/>
            </a:pPr>
            <a:r>
              <a:rPr lang="en-US" sz="2400" dirty="0" smtClean="0">
                <a:latin typeface="Constantia" panose="02030602050306030303" pitchFamily="18" charset="0"/>
              </a:rPr>
              <a:t>Research has shown that one-third of the falls can be prevented.</a:t>
            </a:r>
          </a:p>
          <a:p>
            <a:pPr>
              <a:lnSpc>
                <a:spcPct val="150000"/>
              </a:lnSpc>
              <a:buFont typeface="Wingdings" panose="05000000000000000000" pitchFamily="2" charset="2"/>
              <a:buChar char="Ø"/>
            </a:pPr>
            <a:endParaRPr lang="en-US" sz="2400" dirty="0" smtClean="0">
              <a:latin typeface="Constantia" panose="02030602050306030303" pitchFamily="18" charset="0"/>
            </a:endParaRPr>
          </a:p>
        </p:txBody>
      </p:sp>
    </p:spTree>
    <p:extLst>
      <p:ext uri="{BB962C8B-B14F-4D97-AF65-F5344CB8AC3E}">
        <p14:creationId xmlns:p14="http://schemas.microsoft.com/office/powerpoint/2010/main" val="2590295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759758" cy="738909"/>
          </a:xfrm>
        </p:spPr>
        <p:txBody>
          <a:bodyPr>
            <a:normAutofit/>
          </a:bodyPr>
          <a:lstStyle/>
          <a:p>
            <a:pPr algn="ctr"/>
            <a:r>
              <a:rPr lang="en-US" dirty="0" smtClean="0">
                <a:solidFill>
                  <a:srgbClr val="00B050"/>
                </a:solidFill>
              </a:rPr>
              <a:t>Overview of the Protocol</a:t>
            </a:r>
            <a:endParaRPr lang="en-US" dirty="0">
              <a:solidFill>
                <a:srgbClr val="00B050"/>
              </a:solidFill>
            </a:endParaRPr>
          </a:p>
        </p:txBody>
      </p:sp>
      <p:sp>
        <p:nvSpPr>
          <p:cNvPr id="3" name="Content Placeholder 2"/>
          <p:cNvSpPr>
            <a:spLocks noGrp="1"/>
          </p:cNvSpPr>
          <p:nvPr>
            <p:ph idx="1"/>
          </p:nvPr>
        </p:nvSpPr>
        <p:spPr>
          <a:xfrm>
            <a:off x="1" y="1348509"/>
            <a:ext cx="11905672" cy="5421746"/>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Fall prevention involves management of the risk factors and optimizing the healthcare design and environment.</a:t>
            </a:r>
          </a:p>
          <a:p>
            <a:pPr>
              <a:lnSpc>
                <a:spcPct val="200000"/>
              </a:lnSpc>
              <a:buFont typeface="Wingdings" panose="05000000000000000000" pitchFamily="2" charset="2"/>
              <a:buChar char="Ø"/>
            </a:pPr>
            <a:r>
              <a:rPr lang="en-US" sz="2400" dirty="0" smtClean="0">
                <a:latin typeface="Constantia" panose="02030602050306030303" pitchFamily="18" charset="0"/>
              </a:rPr>
              <a:t>Some of these risk factors include frequent toilet visits, medication side effects, or problems with walking and transfers.</a:t>
            </a:r>
            <a:endParaRPr lang="en-US" sz="2400" dirty="0">
              <a:latin typeface="Constantia" panose="02030602050306030303" pitchFamily="18" charset="0"/>
            </a:endParaRPr>
          </a:p>
          <a:p>
            <a:pPr>
              <a:lnSpc>
                <a:spcPct val="200000"/>
              </a:lnSpc>
              <a:buFont typeface="Wingdings" panose="05000000000000000000" pitchFamily="2" charset="2"/>
              <a:buChar char="Ø"/>
            </a:pPr>
            <a:r>
              <a:rPr lang="en-US" sz="2400" dirty="0" smtClean="0">
                <a:latin typeface="Constantia" panose="02030602050306030303" pitchFamily="18" charset="0"/>
              </a:rPr>
              <a:t>The fall prevention protocol is an interdisciplinary approach; it requires the active engagement of several individuals involved in providing care to the patient.</a:t>
            </a:r>
          </a:p>
          <a:p>
            <a:pPr>
              <a:lnSpc>
                <a:spcPct val="200000"/>
              </a:lnSpc>
              <a:buFont typeface="Wingdings" panose="05000000000000000000" pitchFamily="2" charset="2"/>
              <a:buChar char="Ø"/>
            </a:pPr>
            <a:endParaRPr lang="en-US" sz="2400" dirty="0" smtClean="0">
              <a:latin typeface="Constantia" panose="02030602050306030303" pitchFamily="18" charset="0"/>
            </a:endParaRPr>
          </a:p>
        </p:txBody>
      </p:sp>
    </p:spTree>
    <p:extLst>
      <p:ext uri="{BB962C8B-B14F-4D97-AF65-F5344CB8AC3E}">
        <p14:creationId xmlns:p14="http://schemas.microsoft.com/office/powerpoint/2010/main" val="1797410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437" y="498765"/>
            <a:ext cx="10843490" cy="720436"/>
          </a:xfrm>
        </p:spPr>
        <p:txBody>
          <a:bodyPr>
            <a:normAutofit/>
          </a:bodyPr>
          <a:lstStyle/>
          <a:p>
            <a:pPr algn="ctr"/>
            <a:r>
              <a:rPr lang="en-US" dirty="0" smtClean="0">
                <a:solidFill>
                  <a:srgbClr val="00B050"/>
                </a:solidFill>
              </a:rPr>
              <a:t>Technologies Used in the Protocol</a:t>
            </a:r>
            <a:endParaRPr lang="en-US" dirty="0">
              <a:solidFill>
                <a:srgbClr val="00B050"/>
              </a:solidFill>
            </a:endParaRPr>
          </a:p>
        </p:txBody>
      </p:sp>
      <p:sp>
        <p:nvSpPr>
          <p:cNvPr id="3" name="Content Placeholder 2"/>
          <p:cNvSpPr>
            <a:spLocks noGrp="1"/>
          </p:cNvSpPr>
          <p:nvPr>
            <p:ph idx="1"/>
          </p:nvPr>
        </p:nvSpPr>
        <p:spPr>
          <a:xfrm>
            <a:off x="0" y="1219201"/>
            <a:ext cx="12192000" cy="5638800"/>
          </a:xfrm>
        </p:spPr>
        <p:txBody>
          <a:bodyPr>
            <a:no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The considerations made when </a:t>
            </a:r>
            <a:r>
              <a:rPr lang="en-US" sz="2400" dirty="0">
                <a:latin typeface="Constantia" panose="02030602050306030303" pitchFamily="18" charset="0"/>
              </a:rPr>
              <a:t>administering fall prevention </a:t>
            </a:r>
            <a:r>
              <a:rPr lang="en-US" sz="2400" dirty="0" smtClean="0">
                <a:latin typeface="Constantia" panose="02030602050306030303" pitchFamily="18" charset="0"/>
              </a:rPr>
              <a:t>include </a:t>
            </a:r>
            <a:r>
              <a:rPr lang="en-US" sz="2400" dirty="0">
                <a:latin typeface="Constantia" panose="02030602050306030303" pitchFamily="18" charset="0"/>
              </a:rPr>
              <a:t>maintaining patient mobility and minimizing restraint.</a:t>
            </a:r>
          </a:p>
          <a:p>
            <a:pPr>
              <a:lnSpc>
                <a:spcPct val="200000"/>
              </a:lnSpc>
              <a:buFont typeface="Wingdings" panose="05000000000000000000" pitchFamily="2" charset="2"/>
              <a:buChar char="Ø"/>
            </a:pPr>
            <a:r>
              <a:rPr lang="en-US" sz="2400" dirty="0" smtClean="0">
                <a:latin typeface="Constantia" panose="02030602050306030303" pitchFamily="18" charset="0"/>
              </a:rPr>
              <a:t>There </a:t>
            </a:r>
            <a:r>
              <a:rPr lang="en-US" sz="2400" dirty="0">
                <a:latin typeface="Constantia" panose="02030602050306030303" pitchFamily="18" charset="0"/>
              </a:rPr>
              <a:t>are a number of technologies used to facilitate fall prevention in this </a:t>
            </a:r>
            <a:r>
              <a:rPr lang="en-US" sz="2400" dirty="0" smtClean="0">
                <a:latin typeface="Constantia" panose="02030602050306030303" pitchFamily="18" charset="0"/>
              </a:rPr>
              <a:t>Sentara</a:t>
            </a:r>
            <a:endParaRPr lang="en-US" sz="2400" dirty="0">
              <a:latin typeface="Constantia" panose="02030602050306030303" pitchFamily="18" charset="0"/>
            </a:endParaRPr>
          </a:p>
          <a:p>
            <a:pPr>
              <a:lnSpc>
                <a:spcPct val="200000"/>
              </a:lnSpc>
              <a:buFont typeface="Wingdings" panose="05000000000000000000" pitchFamily="2" charset="2"/>
              <a:buChar char="Ø"/>
            </a:pPr>
            <a:r>
              <a:rPr lang="en-US" sz="2400" dirty="0">
                <a:latin typeface="Constantia" panose="02030602050306030303" pitchFamily="18" charset="0"/>
              </a:rPr>
              <a:t>Among the technologies include: </a:t>
            </a:r>
            <a:endParaRPr lang="en-US" sz="2400" dirty="0" smtClean="0">
              <a:latin typeface="Constantia" panose="02030602050306030303" pitchFamily="18" charset="0"/>
            </a:endParaRPr>
          </a:p>
          <a:p>
            <a:pPr lvl="2">
              <a:lnSpc>
                <a:spcPct val="150000"/>
              </a:lnSpc>
              <a:buFont typeface="Wingdings" panose="05000000000000000000" pitchFamily="2" charset="2"/>
              <a:buChar char="ü"/>
            </a:pPr>
            <a:r>
              <a:rPr lang="en-US" sz="2000" dirty="0" smtClean="0">
                <a:latin typeface="Constantia" panose="02030602050306030303" pitchFamily="18" charset="0"/>
              </a:rPr>
              <a:t>Video surveillance systems</a:t>
            </a:r>
          </a:p>
          <a:p>
            <a:pPr lvl="2">
              <a:lnSpc>
                <a:spcPct val="150000"/>
              </a:lnSpc>
              <a:buFont typeface="Wingdings" panose="05000000000000000000" pitchFamily="2" charset="2"/>
              <a:buChar char="ü"/>
            </a:pPr>
            <a:r>
              <a:rPr lang="en-US" sz="2000" dirty="0" smtClean="0">
                <a:latin typeface="Constantia" panose="02030602050306030303" pitchFamily="18" charset="0"/>
              </a:rPr>
              <a:t>Patient safety rounds</a:t>
            </a:r>
          </a:p>
        </p:txBody>
      </p:sp>
    </p:spTree>
    <p:extLst>
      <p:ext uri="{BB962C8B-B14F-4D97-AF65-F5344CB8AC3E}">
        <p14:creationId xmlns:p14="http://schemas.microsoft.com/office/powerpoint/2010/main" val="2147548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363" y="471054"/>
            <a:ext cx="10898909" cy="757382"/>
          </a:xfrm>
        </p:spPr>
        <p:txBody>
          <a:bodyPr>
            <a:normAutofit fontScale="90000"/>
          </a:bodyPr>
          <a:lstStyle/>
          <a:p>
            <a:pPr algn="ctr"/>
            <a:r>
              <a:rPr lang="en-US" dirty="0">
                <a:solidFill>
                  <a:srgbClr val="00B050"/>
                </a:solidFill>
              </a:rPr>
              <a:t>Video surveillance systems</a:t>
            </a:r>
            <a:br>
              <a:rPr lang="en-US" dirty="0">
                <a:solidFill>
                  <a:srgbClr val="00B050"/>
                </a:solidFill>
              </a:rPr>
            </a:br>
            <a:endParaRPr lang="en-US" dirty="0">
              <a:solidFill>
                <a:srgbClr val="00B050"/>
              </a:solidFill>
            </a:endParaRPr>
          </a:p>
        </p:txBody>
      </p:sp>
      <p:sp>
        <p:nvSpPr>
          <p:cNvPr id="3" name="Content Placeholder 2"/>
          <p:cNvSpPr>
            <a:spLocks noGrp="1"/>
          </p:cNvSpPr>
          <p:nvPr>
            <p:ph idx="1"/>
          </p:nvPr>
        </p:nvSpPr>
        <p:spPr>
          <a:xfrm>
            <a:off x="92365" y="1228436"/>
            <a:ext cx="11979562" cy="5629563"/>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Video monitoring prevent patient falls by observing patients and acting on high-risk events.</a:t>
            </a:r>
          </a:p>
          <a:p>
            <a:pPr>
              <a:lnSpc>
                <a:spcPct val="200000"/>
              </a:lnSpc>
              <a:buFont typeface="Wingdings" panose="05000000000000000000" pitchFamily="2" charset="2"/>
              <a:buChar char="Ø"/>
            </a:pPr>
            <a:r>
              <a:rPr lang="en-US" sz="2000" dirty="0" smtClean="0">
                <a:latin typeface="Constantia" panose="02030602050306030303" pitchFamily="18" charset="0"/>
              </a:rPr>
              <a:t>Through remote monitoring the hospital staff can observe the activities of multiple high-risk patients from a central location.</a:t>
            </a:r>
          </a:p>
          <a:p>
            <a:pPr>
              <a:lnSpc>
                <a:spcPct val="200000"/>
              </a:lnSpc>
              <a:buFont typeface="Wingdings" panose="05000000000000000000" pitchFamily="2" charset="2"/>
              <a:buChar char="Ø"/>
            </a:pPr>
            <a:r>
              <a:rPr lang="en-US" sz="2000" dirty="0" smtClean="0">
                <a:latin typeface="Constantia" panose="02030602050306030303" pitchFamily="18" charset="0"/>
              </a:rPr>
              <a:t>Since its introduction in the facility, falls in the brain injury unit has decreased by 33 percent and now averages 6.87 falls per 1000 patient days in a year (Spear, 2016).</a:t>
            </a:r>
          </a:p>
          <a:p>
            <a:pPr>
              <a:lnSpc>
                <a:spcPct val="200000"/>
              </a:lnSpc>
              <a:buFont typeface="Wingdings" panose="05000000000000000000" pitchFamily="2" charset="2"/>
              <a:buChar char="Ø"/>
            </a:pPr>
            <a:r>
              <a:rPr lang="en-US" sz="2000" dirty="0" smtClean="0">
                <a:latin typeface="Constantia" panose="02030602050306030303" pitchFamily="18" charset="0"/>
              </a:rPr>
              <a:t>The technology has served its purpose of reducing patient falls and improving outcomes.</a:t>
            </a:r>
          </a:p>
          <a:p>
            <a:pPr>
              <a:lnSpc>
                <a:spcPct val="200000"/>
              </a:lnSpc>
              <a:buFont typeface="Wingdings" panose="05000000000000000000" pitchFamily="2" charset="2"/>
              <a:buChar char="Ø"/>
            </a:pPr>
            <a:r>
              <a:rPr lang="en-US" sz="2000" dirty="0" smtClean="0">
                <a:latin typeface="Constantia" panose="02030602050306030303" pitchFamily="18" charset="0"/>
              </a:rPr>
              <a:t>However, a further probe is necessary to evaluate the  total number of monitored patients and the prevalence of on-monitor falls.</a:t>
            </a:r>
          </a:p>
        </p:txBody>
      </p:sp>
    </p:spTree>
    <p:extLst>
      <p:ext uri="{BB962C8B-B14F-4D97-AF65-F5344CB8AC3E}">
        <p14:creationId xmlns:p14="http://schemas.microsoft.com/office/powerpoint/2010/main" val="3947866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0" y="0"/>
            <a:ext cx="12178700" cy="6858000"/>
          </a:xfrm>
          <a:prstGeom prst="rect">
            <a:avLst/>
          </a:prstGeom>
        </p:spPr>
      </p:pic>
    </p:spTree>
    <p:extLst>
      <p:ext uri="{BB962C8B-B14F-4D97-AF65-F5344CB8AC3E}">
        <p14:creationId xmlns:p14="http://schemas.microsoft.com/office/powerpoint/2010/main" val="2007123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0757" y="609601"/>
            <a:ext cx="8596668" cy="711200"/>
          </a:xfrm>
        </p:spPr>
        <p:txBody>
          <a:bodyPr>
            <a:normAutofit/>
          </a:bodyPr>
          <a:lstStyle/>
          <a:p>
            <a:pPr algn="ctr"/>
            <a:r>
              <a:rPr lang="en-US" dirty="0" smtClean="0">
                <a:solidFill>
                  <a:srgbClr val="00B050"/>
                </a:solidFill>
              </a:rPr>
              <a:t>Patient Safety Rounds </a:t>
            </a:r>
            <a:endParaRPr lang="en-US" dirty="0">
              <a:solidFill>
                <a:srgbClr val="00B050"/>
              </a:solidFill>
            </a:endParaRPr>
          </a:p>
        </p:txBody>
      </p:sp>
      <p:sp>
        <p:nvSpPr>
          <p:cNvPr id="3" name="Content Placeholder 2"/>
          <p:cNvSpPr>
            <a:spLocks noGrp="1"/>
          </p:cNvSpPr>
          <p:nvPr>
            <p:ph idx="1"/>
          </p:nvPr>
        </p:nvSpPr>
        <p:spPr>
          <a:xfrm>
            <a:off x="157018" y="1320801"/>
            <a:ext cx="11924146" cy="5458690"/>
          </a:xfrm>
        </p:spPr>
        <p:txBody>
          <a:bodyPr>
            <a:normAutofit fontScale="92500"/>
          </a:bodyPr>
          <a:lstStyle/>
          <a:p>
            <a:pPr>
              <a:lnSpc>
                <a:spcPct val="160000"/>
              </a:lnSpc>
              <a:buFont typeface="Wingdings" panose="05000000000000000000" pitchFamily="2" charset="2"/>
              <a:buChar char="Ø"/>
            </a:pPr>
            <a:r>
              <a:rPr lang="en-US" sz="2400" dirty="0" smtClean="0">
                <a:latin typeface="Constantia" panose="02030602050306030303" pitchFamily="18" charset="0"/>
              </a:rPr>
              <a:t>The facility uses CipherRounds, a digital rounding tool, to helps nurses and other healthcare personnel to promptly detect the risk of patient falling.</a:t>
            </a:r>
          </a:p>
          <a:p>
            <a:pPr>
              <a:lnSpc>
                <a:spcPct val="160000"/>
              </a:lnSpc>
              <a:buFont typeface="Wingdings" panose="05000000000000000000" pitchFamily="2" charset="2"/>
              <a:buChar char="Ø"/>
            </a:pPr>
            <a:r>
              <a:rPr lang="en-US" sz="2400" dirty="0" smtClean="0">
                <a:latin typeface="Constantia" panose="02030602050306030303" pitchFamily="18" charset="0"/>
              </a:rPr>
              <a:t>By being automated, the technology provides the same script to the same types of patients, thereby eliminating the risk of miscommunication.</a:t>
            </a:r>
          </a:p>
          <a:p>
            <a:pPr>
              <a:lnSpc>
                <a:spcPct val="160000"/>
              </a:lnSpc>
              <a:buFont typeface="Wingdings" panose="05000000000000000000" pitchFamily="2" charset="2"/>
              <a:buChar char="Ø"/>
            </a:pPr>
            <a:r>
              <a:rPr lang="en-US" sz="2400" dirty="0" smtClean="0">
                <a:latin typeface="Constantia" panose="02030602050306030303" pitchFamily="18" charset="0"/>
              </a:rPr>
              <a:t>Using CipherRounds enabled nurses at the facility to generate and integrate a rounding script that is fall prevention specific.</a:t>
            </a:r>
          </a:p>
          <a:p>
            <a:pPr>
              <a:lnSpc>
                <a:spcPct val="160000"/>
              </a:lnSpc>
              <a:buFont typeface="Wingdings" panose="05000000000000000000" pitchFamily="2" charset="2"/>
              <a:buChar char="Ø"/>
            </a:pPr>
            <a:r>
              <a:rPr lang="en-US" sz="2400" dirty="0" smtClean="0">
                <a:latin typeface="Constantia" panose="02030602050306030303" pitchFamily="18" charset="0"/>
              </a:rPr>
              <a:t>The script helps the nurses to identify fall risks through environmental  assets such a fall mat or a missing yellow armband.</a:t>
            </a:r>
          </a:p>
          <a:p>
            <a:pPr>
              <a:lnSpc>
                <a:spcPct val="160000"/>
              </a:lnSpc>
              <a:buFont typeface="Wingdings" panose="05000000000000000000" pitchFamily="2" charset="2"/>
              <a:buChar char="Ø"/>
            </a:pPr>
            <a:r>
              <a:rPr lang="en-US" sz="2400" dirty="0" smtClean="0">
                <a:latin typeface="Constantia" panose="02030602050306030303" pitchFamily="18" charset="0"/>
              </a:rPr>
              <a:t>When risk factor is identified, an automatic alert is sen</a:t>
            </a:r>
            <a:r>
              <a:rPr lang="en-US" sz="2400" dirty="0" smtClean="0">
                <a:latin typeface="Constantia" panose="02030602050306030303" pitchFamily="18" charset="0"/>
              </a:rPr>
              <a:t>t to the relevant staff for action.</a:t>
            </a:r>
            <a:endParaRPr lang="en-US" sz="2400" dirty="0">
              <a:latin typeface="Constantia" panose="02030602050306030303" pitchFamily="18" charset="0"/>
            </a:endParaRPr>
          </a:p>
        </p:txBody>
      </p:sp>
    </p:spTree>
    <p:extLst>
      <p:ext uri="{BB962C8B-B14F-4D97-AF65-F5344CB8AC3E}">
        <p14:creationId xmlns:p14="http://schemas.microsoft.com/office/powerpoint/2010/main" val="1731154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351" y="166254"/>
            <a:ext cx="10073793" cy="628073"/>
          </a:xfrm>
        </p:spPr>
        <p:txBody>
          <a:bodyPr>
            <a:normAutofit fontScale="90000"/>
          </a:bodyPr>
          <a:lstStyle/>
          <a:p>
            <a:pPr algn="ctr"/>
            <a:r>
              <a:rPr lang="en-US" dirty="0">
                <a:solidFill>
                  <a:srgbClr val="00B050"/>
                </a:solidFill>
              </a:rPr>
              <a:t> </a:t>
            </a:r>
            <a:r>
              <a:rPr lang="en-US" dirty="0" smtClean="0">
                <a:solidFill>
                  <a:srgbClr val="00B050"/>
                </a:solidFill>
              </a:rPr>
              <a:t>Patient Safety Rounds Cont…</a:t>
            </a:r>
            <a:endParaRPr lang="en-US" dirty="0">
              <a:solidFill>
                <a:srgbClr val="00B050"/>
              </a:solidFill>
            </a:endParaRPr>
          </a:p>
        </p:txBody>
      </p:sp>
      <p:sp>
        <p:nvSpPr>
          <p:cNvPr id="3" name="Content Placeholder 2"/>
          <p:cNvSpPr>
            <a:spLocks noGrp="1"/>
          </p:cNvSpPr>
          <p:nvPr>
            <p:ph idx="1"/>
          </p:nvPr>
        </p:nvSpPr>
        <p:spPr>
          <a:xfrm>
            <a:off x="249383" y="1002535"/>
            <a:ext cx="11725952" cy="5767719"/>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The immediacy of the alerts from the technology significantly enhances the response time of the nursing staff , thereby minimizing fall rates.</a:t>
            </a:r>
          </a:p>
          <a:p>
            <a:pPr>
              <a:lnSpc>
                <a:spcPct val="200000"/>
              </a:lnSpc>
              <a:buFont typeface="Wingdings" panose="05000000000000000000" pitchFamily="2" charset="2"/>
              <a:buChar char="Ø"/>
            </a:pPr>
            <a:r>
              <a:rPr lang="en-US" sz="2400" dirty="0" smtClean="0">
                <a:latin typeface="Constantia" panose="02030602050306030303" pitchFamily="18" charset="0"/>
              </a:rPr>
              <a:t>Within a few months of installing this technology, Sentara saw a 78 percent decrease in fall rates while those causing injury reduced by 85 percent (Romano, 2020).</a:t>
            </a:r>
          </a:p>
          <a:p>
            <a:pPr>
              <a:lnSpc>
                <a:spcPct val="200000"/>
              </a:lnSpc>
              <a:buFont typeface="Wingdings" panose="05000000000000000000" pitchFamily="2" charset="2"/>
              <a:buChar char="Ø"/>
            </a:pPr>
            <a:r>
              <a:rPr lang="en-US" sz="2400" dirty="0" smtClean="0">
                <a:latin typeface="Constantia" panose="02030602050306030303" pitchFamily="18" charset="0"/>
              </a:rPr>
              <a:t>With the help of this technology, fall prevention  is feasible regardless of patient population of staff size.</a:t>
            </a:r>
            <a:endParaRPr lang="en-US" sz="2400" dirty="0">
              <a:latin typeface="Constantia" panose="02030602050306030303" pitchFamily="18" charset="0"/>
            </a:endParaRPr>
          </a:p>
        </p:txBody>
      </p:sp>
    </p:spTree>
    <p:extLst>
      <p:ext uri="{BB962C8B-B14F-4D97-AF65-F5344CB8AC3E}">
        <p14:creationId xmlns:p14="http://schemas.microsoft.com/office/powerpoint/2010/main" val="2063430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332508"/>
            <a:ext cx="11222181" cy="1034473"/>
          </a:xfrm>
        </p:spPr>
        <p:txBody>
          <a:bodyPr>
            <a:normAutofit/>
          </a:bodyPr>
          <a:lstStyle/>
          <a:p>
            <a:pPr algn="ctr"/>
            <a:r>
              <a:rPr lang="en-US" dirty="0" smtClean="0">
                <a:solidFill>
                  <a:srgbClr val="00B050"/>
                </a:solidFill>
              </a:rPr>
              <a:t>Gaps and Recommendations</a:t>
            </a:r>
            <a:endParaRPr lang="en-US" dirty="0">
              <a:solidFill>
                <a:srgbClr val="00B050"/>
              </a:solidFill>
            </a:endParaRPr>
          </a:p>
        </p:txBody>
      </p:sp>
      <p:sp>
        <p:nvSpPr>
          <p:cNvPr id="3" name="Content Placeholder 2"/>
          <p:cNvSpPr>
            <a:spLocks noGrp="1"/>
          </p:cNvSpPr>
          <p:nvPr>
            <p:ph idx="1"/>
          </p:nvPr>
        </p:nvSpPr>
        <p:spPr>
          <a:xfrm>
            <a:off x="104679" y="1057619"/>
            <a:ext cx="11865648" cy="5694944"/>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The healthcare facility  design and environment does not foster the reduction of fall rates.</a:t>
            </a:r>
          </a:p>
          <a:p>
            <a:pPr>
              <a:lnSpc>
                <a:spcPct val="200000"/>
              </a:lnSpc>
              <a:buFont typeface="Wingdings" panose="05000000000000000000" pitchFamily="2" charset="2"/>
              <a:buChar char="Ø"/>
            </a:pPr>
            <a:r>
              <a:rPr lang="en-US" sz="2400" dirty="0" smtClean="0">
                <a:latin typeface="Constantia" panose="02030602050306030303" pitchFamily="18" charset="0"/>
              </a:rPr>
              <a:t>The toilets are far from the patient beds and this could be a risk factor for patients falling.</a:t>
            </a:r>
          </a:p>
          <a:p>
            <a:pPr>
              <a:lnSpc>
                <a:spcPct val="200000"/>
              </a:lnSpc>
              <a:buFont typeface="Wingdings" panose="05000000000000000000" pitchFamily="2" charset="2"/>
              <a:buChar char="Ø"/>
            </a:pPr>
            <a:r>
              <a:rPr lang="en-US" sz="2400" dirty="0" smtClean="0">
                <a:latin typeface="Constantia" panose="02030602050306030303" pitchFamily="18" charset="0"/>
              </a:rPr>
              <a:t>The patient bed room design should be modulated for easy visibility from the nursing station.</a:t>
            </a:r>
          </a:p>
          <a:p>
            <a:pPr>
              <a:lnSpc>
                <a:spcPct val="200000"/>
              </a:lnSpc>
              <a:buFont typeface="Wingdings" panose="05000000000000000000" pitchFamily="2" charset="2"/>
              <a:buChar char="Ø"/>
            </a:pPr>
            <a:r>
              <a:rPr lang="en-US" sz="2400" dirty="0">
                <a:latin typeface="Constantia" panose="02030602050306030303" pitchFamily="18" charset="0"/>
              </a:rPr>
              <a:t>Assistive environmental features for </a:t>
            </a:r>
            <a:r>
              <a:rPr lang="en-US" sz="2400" dirty="0" smtClean="0">
                <a:latin typeface="Constantia" panose="02030602050306030303" pitchFamily="18" charset="0"/>
              </a:rPr>
              <a:t>ambulation could also help reduce the fall rates.</a:t>
            </a:r>
            <a:endParaRPr lang="en-US" sz="2400" dirty="0">
              <a:latin typeface="Constantia" panose="02030602050306030303" pitchFamily="18" charset="0"/>
            </a:endParaRPr>
          </a:p>
        </p:txBody>
      </p:sp>
    </p:spTree>
    <p:extLst>
      <p:ext uri="{BB962C8B-B14F-4D97-AF65-F5344CB8AC3E}">
        <p14:creationId xmlns:p14="http://schemas.microsoft.com/office/powerpoint/2010/main" val="1158317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6987" y="301128"/>
            <a:ext cx="8596668" cy="943778"/>
          </a:xfrm>
        </p:spPr>
        <p:txBody>
          <a:bodyPr/>
          <a:lstStyle/>
          <a:p>
            <a:r>
              <a:rPr lang="en-US" dirty="0">
                <a:solidFill>
                  <a:srgbClr val="00B050"/>
                </a:solidFill>
              </a:rPr>
              <a:t>Gaps and </a:t>
            </a:r>
            <a:r>
              <a:rPr lang="en-US" dirty="0" smtClean="0">
                <a:solidFill>
                  <a:srgbClr val="00B050"/>
                </a:solidFill>
              </a:rPr>
              <a:t>Recommendations Cont…</a:t>
            </a:r>
            <a:endParaRPr lang="en-US" dirty="0">
              <a:solidFill>
                <a:srgbClr val="00B050"/>
              </a:solidFill>
            </a:endParaRPr>
          </a:p>
        </p:txBody>
      </p:sp>
      <p:sp>
        <p:nvSpPr>
          <p:cNvPr id="3" name="Content Placeholder 2"/>
          <p:cNvSpPr>
            <a:spLocks noGrp="1"/>
          </p:cNvSpPr>
          <p:nvPr>
            <p:ph idx="1"/>
          </p:nvPr>
        </p:nvSpPr>
        <p:spPr>
          <a:xfrm>
            <a:off x="82422" y="1112704"/>
            <a:ext cx="11925964" cy="5541484"/>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Some of the assistive environmental features that should be installed include secure guardrails and handrails in corridors and bathrooms.</a:t>
            </a:r>
          </a:p>
          <a:p>
            <a:pPr>
              <a:lnSpc>
                <a:spcPct val="200000"/>
              </a:lnSpc>
              <a:buFont typeface="Wingdings" panose="05000000000000000000" pitchFamily="2" charset="2"/>
              <a:buChar char="Ø"/>
            </a:pPr>
            <a:r>
              <a:rPr lang="en-US" sz="2400" dirty="0">
                <a:latin typeface="Constantia" panose="02030602050306030303" pitchFamily="18" charset="0"/>
              </a:rPr>
              <a:t> commercial-grade </a:t>
            </a:r>
            <a:r>
              <a:rPr lang="en-US" sz="2400" dirty="0" smtClean="0">
                <a:latin typeface="Constantia" panose="02030602050306030303" pitchFamily="18" charset="0"/>
              </a:rPr>
              <a:t>carpets could also help in fall prevention; they help in the stability of the patients while moving around at a time when they are a frail.</a:t>
            </a:r>
          </a:p>
          <a:p>
            <a:pPr>
              <a:lnSpc>
                <a:spcPct val="200000"/>
              </a:lnSpc>
              <a:buFont typeface="Wingdings" panose="05000000000000000000" pitchFamily="2" charset="2"/>
              <a:buChar char="Ø"/>
            </a:pPr>
            <a:r>
              <a:rPr lang="en-US" sz="2400" dirty="0" smtClean="0">
                <a:latin typeface="Constantia" panose="02030602050306030303" pitchFamily="18" charset="0"/>
              </a:rPr>
              <a:t>Sensors should also be installed in the patient beds so that the nursing staff can be alerted when high-risk patient makes a movement.</a:t>
            </a:r>
          </a:p>
          <a:p>
            <a:pPr>
              <a:lnSpc>
                <a:spcPct val="200000"/>
              </a:lnSpc>
              <a:buFont typeface="Wingdings" panose="05000000000000000000" pitchFamily="2" charset="2"/>
              <a:buChar char="Ø"/>
            </a:pPr>
            <a:endParaRPr lang="en-US" sz="2400" dirty="0">
              <a:latin typeface="Constantia" panose="02030602050306030303" pitchFamily="18" charset="0"/>
            </a:endParaRPr>
          </a:p>
        </p:txBody>
      </p:sp>
    </p:spTree>
    <p:extLst>
      <p:ext uri="{BB962C8B-B14F-4D97-AF65-F5344CB8AC3E}">
        <p14:creationId xmlns:p14="http://schemas.microsoft.com/office/powerpoint/2010/main" val="103323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231" y="433330"/>
            <a:ext cx="9571458" cy="921745"/>
          </a:xfrm>
        </p:spPr>
        <p:txBody>
          <a:bodyPr/>
          <a:lstStyle/>
          <a:p>
            <a:pPr algn="ctr"/>
            <a:r>
              <a:rPr lang="en-US" dirty="0" smtClean="0">
                <a:solidFill>
                  <a:srgbClr val="00B050"/>
                </a:solidFill>
              </a:rPr>
              <a:t>Other Stakeholders</a:t>
            </a:r>
            <a:endParaRPr lang="en-US" dirty="0">
              <a:solidFill>
                <a:srgbClr val="00B050"/>
              </a:solidFill>
            </a:endParaRPr>
          </a:p>
        </p:txBody>
      </p:sp>
      <p:sp>
        <p:nvSpPr>
          <p:cNvPr id="3" name="Content Placeholder 2"/>
          <p:cNvSpPr>
            <a:spLocks noGrp="1"/>
          </p:cNvSpPr>
          <p:nvPr>
            <p:ph idx="1"/>
          </p:nvPr>
        </p:nvSpPr>
        <p:spPr>
          <a:xfrm>
            <a:off x="253388" y="1443210"/>
            <a:ext cx="11754998" cy="5210978"/>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Among the hospital stakeholders who should receive this feedback include:</a:t>
            </a:r>
          </a:p>
          <a:p>
            <a:pPr lvl="1">
              <a:lnSpc>
                <a:spcPct val="200000"/>
              </a:lnSpc>
              <a:buFont typeface="Wingdings" panose="05000000000000000000" pitchFamily="2" charset="2"/>
              <a:buChar char="ü"/>
            </a:pPr>
            <a:r>
              <a:rPr lang="en-US" sz="2200" dirty="0" smtClean="0">
                <a:latin typeface="Constantia" panose="02030602050306030303" pitchFamily="18" charset="0"/>
              </a:rPr>
              <a:t>Healthcare administrator</a:t>
            </a:r>
          </a:p>
          <a:p>
            <a:pPr lvl="1">
              <a:lnSpc>
                <a:spcPct val="200000"/>
              </a:lnSpc>
              <a:buFont typeface="Wingdings" panose="05000000000000000000" pitchFamily="2" charset="2"/>
              <a:buChar char="ü"/>
            </a:pPr>
            <a:r>
              <a:rPr lang="en-US" sz="2200" dirty="0" smtClean="0">
                <a:latin typeface="Constantia" panose="02030602050306030303" pitchFamily="18" charset="0"/>
              </a:rPr>
              <a:t>Physician executives</a:t>
            </a:r>
          </a:p>
          <a:p>
            <a:pPr lvl="1">
              <a:lnSpc>
                <a:spcPct val="200000"/>
              </a:lnSpc>
              <a:buFont typeface="Wingdings" panose="05000000000000000000" pitchFamily="2" charset="2"/>
              <a:buChar char="ü"/>
            </a:pPr>
            <a:r>
              <a:rPr lang="en-US" sz="2200" dirty="0" smtClean="0">
                <a:latin typeface="Constantia" panose="02030602050306030303" pitchFamily="18" charset="0"/>
              </a:rPr>
              <a:t>Nursing leader</a:t>
            </a:r>
          </a:p>
          <a:p>
            <a:pPr lvl="1">
              <a:lnSpc>
                <a:spcPct val="200000"/>
              </a:lnSpc>
              <a:buFont typeface="Wingdings" panose="05000000000000000000" pitchFamily="2" charset="2"/>
              <a:buChar char="ü"/>
            </a:pPr>
            <a:r>
              <a:rPr lang="en-US" sz="2200" dirty="0" smtClean="0">
                <a:latin typeface="Constantia" panose="02030602050306030303" pitchFamily="18" charset="0"/>
              </a:rPr>
              <a:t>Facility technician</a:t>
            </a:r>
            <a:endParaRPr lang="en-US" sz="2200" dirty="0">
              <a:latin typeface="Constantia" panose="02030602050306030303" pitchFamily="18" charset="0"/>
            </a:endParaRPr>
          </a:p>
        </p:txBody>
      </p:sp>
    </p:spTree>
    <p:extLst>
      <p:ext uri="{BB962C8B-B14F-4D97-AF65-F5344CB8AC3E}">
        <p14:creationId xmlns:p14="http://schemas.microsoft.com/office/powerpoint/2010/main" val="4291566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9158" y="517236"/>
            <a:ext cx="8596668" cy="785091"/>
          </a:xfrm>
        </p:spPr>
        <p:txBody>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147783" y="1394691"/>
            <a:ext cx="11739418" cy="5384800"/>
          </a:xfrm>
        </p:spPr>
        <p:txBody>
          <a:bodyPr>
            <a:normAutofit/>
          </a:bodyPr>
          <a:lstStyle/>
          <a:p>
            <a:pPr>
              <a:lnSpc>
                <a:spcPct val="200000"/>
              </a:lnSpc>
              <a:buFont typeface="Wingdings" panose="05000000000000000000" pitchFamily="2" charset="2"/>
              <a:buChar char="Ø"/>
            </a:pPr>
            <a:r>
              <a:rPr lang="en-US" sz="2000" dirty="0">
                <a:latin typeface="Constantia" panose="02030602050306030303" pitchFamily="18" charset="0"/>
              </a:rPr>
              <a:t>Ganz, D. A., Huang, C., Saliba, D., Miake-Lye, I. M., Hempel, S., Ganz, D. A., &amp; Ensrud, K. E. (2013). Preventing falls in hospitals: a toolkit for improving quality of care. Ann Intern Med, 158(5 Pt 2), 390-396.</a:t>
            </a:r>
          </a:p>
          <a:p>
            <a:pPr>
              <a:lnSpc>
                <a:spcPct val="200000"/>
              </a:lnSpc>
              <a:buFont typeface="Wingdings" panose="05000000000000000000" pitchFamily="2" charset="2"/>
              <a:buChar char="Ø"/>
            </a:pPr>
            <a:r>
              <a:rPr lang="en-US" sz="2000" dirty="0">
                <a:latin typeface="Constantia" panose="02030602050306030303" pitchFamily="18" charset="0"/>
              </a:rPr>
              <a:t>McCurley, J., &amp; Pittman, J. (2014). A new approach to fall prevention in inpatient care. Patient Safety &amp; Quality Healthcare, 11(6), 50-53</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smtClean="0">
                <a:latin typeface="Constantia" panose="02030602050306030303" pitchFamily="18" charset="0"/>
              </a:rPr>
              <a:t>Romano, L. </a:t>
            </a:r>
            <a:r>
              <a:rPr lang="en-US" sz="2000" dirty="0">
                <a:latin typeface="Constantia" panose="02030602050306030303" pitchFamily="18" charset="0"/>
              </a:rPr>
              <a:t>(2020). How Technology Can Help Reduce Patient </a:t>
            </a:r>
            <a:r>
              <a:rPr lang="en-US" sz="2000" dirty="0" smtClean="0">
                <a:latin typeface="Constantia" panose="02030602050306030303" pitchFamily="18" charset="0"/>
              </a:rPr>
              <a:t>Falls. Cipher Health. </a:t>
            </a:r>
            <a:r>
              <a:rPr lang="en-US" sz="2000" dirty="0">
                <a:latin typeface="Constantia" panose="02030602050306030303" pitchFamily="18" charset="0"/>
              </a:rPr>
              <a:t>Retrieved from https://cipherhealth.com/blog/how-technology-can-help-reduce-patient-falls/</a:t>
            </a:r>
          </a:p>
          <a:p>
            <a:pPr>
              <a:lnSpc>
                <a:spcPct val="200000"/>
              </a:lnSpc>
              <a:buFont typeface="Wingdings" panose="05000000000000000000" pitchFamily="2" charset="2"/>
              <a:buChar char="Ø"/>
            </a:pPr>
            <a:r>
              <a:rPr lang="en-US" sz="2000" dirty="0" smtClean="0">
                <a:latin typeface="Constantia" panose="02030602050306030303" pitchFamily="18" charset="0"/>
              </a:rPr>
              <a:t>Spear</a:t>
            </a:r>
            <a:r>
              <a:rPr lang="en-US" sz="2000" dirty="0">
                <a:latin typeface="Constantia" panose="02030602050306030303" pitchFamily="18" charset="0"/>
              </a:rPr>
              <a:t>, N. (2016). Using video monitoring to reduce patient falls. Healthcare Facilities Today.</a:t>
            </a:r>
            <a:endParaRPr lang="en-US" sz="2000" dirty="0">
              <a:latin typeface="Constantia" panose="02030602050306030303" pitchFamily="18" charset="0"/>
            </a:endParaRPr>
          </a:p>
        </p:txBody>
      </p:sp>
    </p:spTree>
    <p:extLst>
      <p:ext uri="{BB962C8B-B14F-4D97-AF65-F5344CB8AC3E}">
        <p14:creationId xmlns:p14="http://schemas.microsoft.com/office/powerpoint/2010/main" val="119246678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914</TotalTime>
  <Words>1358</Words>
  <Application>Microsoft Office PowerPoint</Application>
  <PresentationFormat>Widescreen</PresentationFormat>
  <Paragraphs>74</Paragraphs>
  <Slides>12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Constantia</vt:lpstr>
      <vt:lpstr>Trebuchet MS</vt:lpstr>
      <vt:lpstr>Wingdings</vt:lpstr>
      <vt:lpstr>Wingdings 3</vt:lpstr>
      <vt:lpstr>Facet</vt:lpstr>
      <vt:lpstr>Technology Used in Fall Prevention Protocol  </vt:lpstr>
      <vt:lpstr>Introduction</vt:lpstr>
      <vt:lpstr>Overview of the Protocol</vt:lpstr>
      <vt:lpstr>Technologies Used in the Protocol</vt:lpstr>
      <vt:lpstr>Video surveillance systems </vt:lpstr>
      <vt:lpstr>PowerPoint Presentation</vt:lpstr>
      <vt:lpstr>Patient Safety Rounds </vt:lpstr>
      <vt:lpstr> Patient Safety Rounds Cont…</vt:lpstr>
      <vt:lpstr>Gaps and Recommendations</vt:lpstr>
      <vt:lpstr>Gaps and Recommendations Cont…</vt:lpstr>
      <vt:lpstr>Other Stakeholders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Case Assignment: Stress Management</dc:title>
  <dc:creator>HP</dc:creator>
  <cp:lastModifiedBy>HP</cp:lastModifiedBy>
  <cp:revision>113</cp:revision>
  <dcterms:created xsi:type="dcterms:W3CDTF">2021-01-30T20:35:54Z</dcterms:created>
  <dcterms:modified xsi:type="dcterms:W3CDTF">2021-02-07T12:04:19Z</dcterms:modified>
</cp:coreProperties>
</file>